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0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74" r:id="rId14"/>
    <p:sldId id="273" r:id="rId15"/>
    <p:sldId id="269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E74B6-F6A5-4E72-9987-B3738BE30A38}" v="28" dt="2026-05-07T19:08:06.862"/>
    <p1510:client id="{8FA314B6-C15E-4F76-A99C-D4B591ACE913}" v="15" dt="2026-05-06T19:41:55.145"/>
    <p1510:client id="{A3A46018-5676-4D56-A98B-130AF1EB6322}" v="1" dt="2026-05-07T15:02:34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5" d="100"/>
          <a:sy n="135" d="100"/>
        </p:scale>
        <p:origin x="9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38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tech.com/secure-a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056" y="243304"/>
            <a:ext cx="2381306" cy="67109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137565" y="2825658"/>
            <a:ext cx="1557717" cy="1557717"/>
          </a:xfrm>
          <a:prstGeom prst="ellipse">
            <a:avLst/>
          </a:prstGeom>
          <a:solidFill>
            <a:srgbClr val="1C3A60">
              <a:alpha val="70000"/>
            </a:srgbClr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91440" y="914400"/>
            <a:ext cx="822960" cy="822960"/>
          </a:xfrm>
          <a:prstGeom prst="ellipse">
            <a:avLst/>
          </a:prstGeom>
          <a:solidFill>
            <a:srgbClr val="1F8FE0">
              <a:alpha val="40000"/>
            </a:srgbClr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581912" y="1060704"/>
            <a:ext cx="37465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MYTECH PARTNERS  ·  WEBINAR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1581912" y="1389888"/>
            <a:ext cx="37465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Secure AI</a:t>
            </a:r>
            <a:endParaRPr lang="en-US" sz="5600" dirty="0"/>
          </a:p>
        </p:txBody>
      </p:sp>
      <p:sp>
        <p:nvSpPr>
          <p:cNvPr id="7" name="Text 4"/>
          <p:cNvSpPr/>
          <p:nvPr/>
        </p:nvSpPr>
        <p:spPr>
          <a:xfrm>
            <a:off x="1581912" y="2724912"/>
            <a:ext cx="3746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A8C4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platform. Every AI model. Built-in governance.</a:t>
            </a: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B7A025-4442-1B39-25E7-68FF20483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72" y="2029326"/>
            <a:ext cx="3809907" cy="32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4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tech Logo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18872"/>
            <a:ext cx="2011680" cy="566928"/>
          </a:xfrm>
          <a:prstGeom prst="rect">
            <a:avLst/>
          </a:prstGeom>
        </p:spPr>
      </p:pic>
      <p:sp>
        <p:nvSpPr>
          <p:cNvPr id="3" name="Eyebrow"/>
          <p:cNvSpPr/>
          <p:nvPr/>
        </p:nvSpPr>
        <p:spPr>
          <a:xfrm>
            <a:off x="457200" y="20116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</a:rPr>
              <a:t>WHAT TO EXPECT</a:t>
            </a:r>
          </a:p>
        </p:txBody>
      </p:sp>
      <p:sp>
        <p:nvSpPr>
          <p:cNvPr id="4" name="Title"/>
          <p:cNvSpPr/>
          <p:nvPr/>
        </p:nvSpPr>
        <p:spPr>
          <a:xfrm>
            <a:off x="429768" y="500000"/>
            <a:ext cx="64008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02240"/>
                </a:solidFill>
                <a:latin typeface="Georgia" pitchFamily="34" charset="0"/>
              </a:rPr>
              <a:t>Your Onboarding Journey</a:t>
            </a:r>
          </a:p>
        </p:txBody>
      </p:sp>
      <p:sp>
        <p:nvSpPr>
          <p:cNvPr id="5" name="Subhead"/>
          <p:cNvSpPr/>
          <p:nvPr/>
        </p:nvSpPr>
        <p:spPr>
          <a:xfrm>
            <a:off x="457200" y="1005840"/>
            <a:ext cx="7000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Aptos" pitchFamily="34" charset="0"/>
              </a:rPr>
              <a:t>A guided path to get your team productive, governed, and confident on AI</a:t>
            </a:r>
          </a:p>
        </p:txBody>
      </p:sp>
      <p:sp>
        <p:nvSpPr>
          <p:cNvPr id="20" name="Timeline Line"/>
          <p:cNvSpPr/>
          <p:nvPr/>
        </p:nvSpPr>
        <p:spPr>
          <a:xfrm>
            <a:off x="900000" y="2400000"/>
            <a:ext cx="7344000" cy="18000"/>
          </a:xfrm>
          <a:prstGeom prst="rect">
            <a:avLst/>
          </a:prstGeom>
          <a:solidFill>
            <a:srgbClr val="CBD5E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S1 Circle"/>
          <p:cNvSpPr/>
          <p:nvPr/>
        </p:nvSpPr>
        <p:spPr>
          <a:xfrm>
            <a:off x="900000" y="2200000"/>
            <a:ext cx="432000" cy="432000"/>
          </a:xfrm>
          <a:prstGeom prst="ellipse">
            <a:avLst/>
          </a:prstGeom>
          <a:solidFill>
            <a:srgbClr val="1F8FE0"/>
          </a:solidFill>
          <a:ln w="38100">
            <a:solidFill>
              <a:srgbClr val="FFFFFF"/>
            </a:solidFill>
          </a:ln>
          <a:effectLst>
            <a:outerShdw blurRad="50800" dist="20000" dir="5400000" algn="t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anchor="ctr" anchorCtr="1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</a:rPr>
              <a:t>1</a:t>
            </a:r>
          </a:p>
        </p:txBody>
      </p:sp>
      <p:sp>
        <p:nvSpPr>
          <p:cNvPr id="31" name="S1 Title"/>
          <p:cNvSpPr/>
          <p:nvPr/>
        </p:nvSpPr>
        <p:spPr>
          <a:xfrm>
            <a:off x="336000" y="2750000"/>
            <a:ext cx="15600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2240"/>
                </a:solidFill>
                <a:latin typeface="Aptos" pitchFamily="34" charset="0"/>
              </a:rPr>
              <a:t>Scheduling</a:t>
            </a:r>
          </a:p>
        </p:txBody>
      </p:sp>
      <p:sp>
        <p:nvSpPr>
          <p:cNvPr id="32" name="S1 Time"/>
          <p:cNvSpPr/>
          <p:nvPr/>
        </p:nvSpPr>
        <p:spPr>
          <a:xfrm>
            <a:off x="336000" y="3050000"/>
            <a:ext cx="1560000" cy="22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8FE0"/>
                </a:solidFill>
                <a:latin typeface="Aptos" pitchFamily="34" charset="0"/>
              </a:rPr>
              <a:t>Email</a:t>
            </a:r>
          </a:p>
        </p:txBody>
      </p:sp>
      <p:sp>
        <p:nvSpPr>
          <p:cNvPr id="33" name="S1 Desc"/>
          <p:cNvSpPr/>
          <p:nvPr/>
        </p:nvSpPr>
        <p:spPr>
          <a:xfrm>
            <a:off x="336000" y="3290000"/>
            <a:ext cx="1560000" cy="90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rgbClr val="6B7280"/>
                </a:solidFill>
                <a:latin typeface="Aptos" pitchFamily="34" charset="0"/>
              </a:rPr>
              <a:t>Meeting scheduling via email</a:t>
            </a:r>
          </a:p>
        </p:txBody>
      </p:sp>
      <p:sp>
        <p:nvSpPr>
          <p:cNvPr id="40" name="S2 Circle"/>
          <p:cNvSpPr/>
          <p:nvPr/>
        </p:nvSpPr>
        <p:spPr>
          <a:xfrm>
            <a:off x="2556000" y="2200000"/>
            <a:ext cx="432000" cy="432000"/>
          </a:xfrm>
          <a:prstGeom prst="ellipse">
            <a:avLst/>
          </a:prstGeom>
          <a:solidFill>
            <a:srgbClr val="1F8FE0"/>
          </a:solidFill>
          <a:ln w="38100">
            <a:solidFill>
              <a:srgbClr val="FFFFFF"/>
            </a:solidFill>
          </a:ln>
          <a:effectLst>
            <a:outerShdw blurRad="50800" dist="20000" dir="5400000" algn="t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anchor="ctr" anchorCtr="1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</a:rPr>
              <a:t>2</a:t>
            </a:r>
          </a:p>
        </p:txBody>
      </p:sp>
      <p:sp>
        <p:nvSpPr>
          <p:cNvPr id="41" name="S2 Title"/>
          <p:cNvSpPr/>
          <p:nvPr/>
        </p:nvSpPr>
        <p:spPr>
          <a:xfrm>
            <a:off x="1992000" y="2750000"/>
            <a:ext cx="15600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2240"/>
                </a:solidFill>
                <a:latin typeface="Aptos" pitchFamily="34" charset="0"/>
              </a:rPr>
              <a:t>Kick-Off Call</a:t>
            </a:r>
          </a:p>
        </p:txBody>
      </p:sp>
      <p:sp>
        <p:nvSpPr>
          <p:cNvPr id="42" name="S2 Time"/>
          <p:cNvSpPr/>
          <p:nvPr/>
        </p:nvSpPr>
        <p:spPr>
          <a:xfrm>
            <a:off x="1992000" y="3050000"/>
            <a:ext cx="1560000" cy="22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8FE0"/>
                </a:solidFill>
                <a:latin typeface="Aptos" pitchFamily="34" charset="0"/>
              </a:rPr>
              <a:t>30 min</a:t>
            </a:r>
          </a:p>
        </p:txBody>
      </p:sp>
      <p:sp>
        <p:nvSpPr>
          <p:cNvPr id="43" name="S2 Desc"/>
          <p:cNvSpPr/>
          <p:nvPr/>
        </p:nvSpPr>
        <p:spPr>
          <a:xfrm>
            <a:off x="1992000" y="3290000"/>
            <a:ext cx="1560000" cy="90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rgbClr val="6B7280"/>
                </a:solidFill>
                <a:latin typeface="Aptos" pitchFamily="34" charset="0"/>
              </a:rPr>
              <a:t>Review intake form, users &amp; platform configuration</a:t>
            </a:r>
          </a:p>
        </p:txBody>
      </p:sp>
      <p:sp>
        <p:nvSpPr>
          <p:cNvPr id="50" name="S3 Circle"/>
          <p:cNvSpPr/>
          <p:nvPr/>
        </p:nvSpPr>
        <p:spPr>
          <a:xfrm>
            <a:off x="4212000" y="2200000"/>
            <a:ext cx="432000" cy="432000"/>
          </a:xfrm>
          <a:prstGeom prst="ellipse">
            <a:avLst/>
          </a:prstGeom>
          <a:solidFill>
            <a:srgbClr val="1F8FE0"/>
          </a:solidFill>
          <a:ln w="38100">
            <a:solidFill>
              <a:srgbClr val="FFFFFF"/>
            </a:solidFill>
          </a:ln>
          <a:effectLst>
            <a:outerShdw blurRad="50800" dist="20000" dir="5400000" algn="t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anchor="ctr" anchorCtr="1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</a:rPr>
              <a:t>3</a:t>
            </a:r>
          </a:p>
        </p:txBody>
      </p:sp>
      <p:sp>
        <p:nvSpPr>
          <p:cNvPr id="51" name="S3 Title"/>
          <p:cNvSpPr/>
          <p:nvPr/>
        </p:nvSpPr>
        <p:spPr>
          <a:xfrm>
            <a:off x="3648000" y="2750000"/>
            <a:ext cx="15600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2240"/>
                </a:solidFill>
                <a:latin typeface="Aptos" pitchFamily="34" charset="0"/>
              </a:rPr>
              <a:t>Training Session 1</a:t>
            </a:r>
          </a:p>
        </p:txBody>
      </p:sp>
      <p:sp>
        <p:nvSpPr>
          <p:cNvPr id="52" name="S3 Time"/>
          <p:cNvSpPr/>
          <p:nvPr/>
        </p:nvSpPr>
        <p:spPr>
          <a:xfrm>
            <a:off x="3648000" y="3050000"/>
            <a:ext cx="1560000" cy="22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8FE0"/>
                </a:solidFill>
                <a:latin typeface="Aptos" pitchFamily="34" charset="0"/>
              </a:rPr>
              <a:t>45 min + 15 min</a:t>
            </a:r>
          </a:p>
        </p:txBody>
      </p:sp>
      <p:sp>
        <p:nvSpPr>
          <p:cNvPr id="53" name="S3 Desc"/>
          <p:cNvSpPr/>
          <p:nvPr/>
        </p:nvSpPr>
        <p:spPr>
          <a:xfrm>
            <a:off x="3648000" y="3290000"/>
            <a:ext cx="1560000" cy="90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rgbClr val="6B7280"/>
                </a:solidFill>
                <a:latin typeface="Aptos" pitchFamily="34" charset="0"/>
              </a:rPr>
              <a:t>General user training + admin training</a:t>
            </a:r>
          </a:p>
        </p:txBody>
      </p:sp>
      <p:sp>
        <p:nvSpPr>
          <p:cNvPr id="60" name="S4 Circle"/>
          <p:cNvSpPr/>
          <p:nvPr/>
        </p:nvSpPr>
        <p:spPr>
          <a:xfrm>
            <a:off x="5868000" y="2200000"/>
            <a:ext cx="432000" cy="432000"/>
          </a:xfrm>
          <a:prstGeom prst="ellipse">
            <a:avLst/>
          </a:prstGeom>
          <a:solidFill>
            <a:srgbClr val="1F8FE0"/>
          </a:solidFill>
          <a:ln w="38100">
            <a:solidFill>
              <a:srgbClr val="FFFFFF"/>
            </a:solidFill>
          </a:ln>
          <a:effectLst>
            <a:outerShdw blurRad="50800" dist="20000" dir="5400000" algn="t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anchor="ctr" anchorCtr="1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</a:rPr>
              <a:t>4</a:t>
            </a:r>
          </a:p>
        </p:txBody>
      </p:sp>
      <p:sp>
        <p:nvSpPr>
          <p:cNvPr id="61" name="S4 Title"/>
          <p:cNvSpPr/>
          <p:nvPr/>
        </p:nvSpPr>
        <p:spPr>
          <a:xfrm>
            <a:off x="5304000" y="2750000"/>
            <a:ext cx="15600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2240"/>
                </a:solidFill>
                <a:latin typeface="Aptos" pitchFamily="34" charset="0"/>
              </a:rPr>
              <a:t>Training Session 2</a:t>
            </a:r>
          </a:p>
        </p:txBody>
      </p:sp>
      <p:sp>
        <p:nvSpPr>
          <p:cNvPr id="62" name="S4 Time"/>
          <p:cNvSpPr/>
          <p:nvPr/>
        </p:nvSpPr>
        <p:spPr>
          <a:xfrm>
            <a:off x="5304000" y="3050000"/>
            <a:ext cx="1560000" cy="22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8FE0"/>
                </a:solidFill>
                <a:latin typeface="Aptos" pitchFamily="34" charset="0"/>
              </a:rPr>
              <a:t>1 hour</a:t>
            </a:r>
          </a:p>
        </p:txBody>
      </p:sp>
      <p:sp>
        <p:nvSpPr>
          <p:cNvPr id="63" name="S4 Desc"/>
          <p:cNvSpPr/>
          <p:nvPr/>
        </p:nvSpPr>
        <p:spPr>
          <a:xfrm>
            <a:off x="5304000" y="3290000"/>
            <a:ext cx="1560000" cy="90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rgbClr val="6B7280"/>
                </a:solidFill>
                <a:latin typeface="Aptos" pitchFamily="34" charset="0"/>
              </a:rPr>
              <a:t>Identify &amp; prioritize AI use-cases &amp; where to start</a:t>
            </a:r>
          </a:p>
        </p:txBody>
      </p:sp>
      <p:sp>
        <p:nvSpPr>
          <p:cNvPr id="70" name="S5 Circle"/>
          <p:cNvSpPr/>
          <p:nvPr/>
        </p:nvSpPr>
        <p:spPr>
          <a:xfrm>
            <a:off x="7524000" y="2200000"/>
            <a:ext cx="432000" cy="432000"/>
          </a:xfrm>
          <a:prstGeom prst="ellipse">
            <a:avLst/>
          </a:prstGeom>
          <a:solidFill>
            <a:srgbClr val="22C55E"/>
          </a:solidFill>
          <a:ln w="38100">
            <a:solidFill>
              <a:srgbClr val="FFFFFF"/>
            </a:solidFill>
          </a:ln>
          <a:effectLst>
            <a:outerShdw blurRad="50800" dist="20000" dir="5400000" algn="t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anchor="ctr" anchorCtr="1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</a:rPr>
              <a:t>5</a:t>
            </a:r>
          </a:p>
        </p:txBody>
      </p:sp>
      <p:sp>
        <p:nvSpPr>
          <p:cNvPr id="71" name="S5 Title"/>
          <p:cNvSpPr/>
          <p:nvPr/>
        </p:nvSpPr>
        <p:spPr>
          <a:xfrm>
            <a:off x="6960000" y="2750000"/>
            <a:ext cx="15600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2240"/>
                </a:solidFill>
                <a:latin typeface="Aptos" pitchFamily="34" charset="0"/>
              </a:rPr>
              <a:t>30-Day Check-In</a:t>
            </a:r>
          </a:p>
        </p:txBody>
      </p:sp>
      <p:sp>
        <p:nvSpPr>
          <p:cNvPr id="72" name="S5 Time"/>
          <p:cNvSpPr/>
          <p:nvPr/>
        </p:nvSpPr>
        <p:spPr>
          <a:xfrm>
            <a:off x="6960000" y="3050000"/>
            <a:ext cx="1560000" cy="22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2C55E"/>
                </a:solidFill>
                <a:latin typeface="Aptos" pitchFamily="34" charset="0"/>
              </a:rPr>
              <a:t>30 min</a:t>
            </a:r>
          </a:p>
        </p:txBody>
      </p:sp>
      <p:sp>
        <p:nvSpPr>
          <p:cNvPr id="73" name="S5 Desc"/>
          <p:cNvSpPr/>
          <p:nvPr/>
        </p:nvSpPr>
        <p:spPr>
          <a:xfrm>
            <a:off x="6960000" y="3290000"/>
            <a:ext cx="1560000" cy="90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rgbClr val="6B7280"/>
                </a:solidFill>
                <a:latin typeface="Aptos" pitchFamily="34" charset="0"/>
              </a:rPr>
              <a:t>Review progress &amp; next steps</a:t>
            </a:r>
          </a:p>
        </p:txBody>
      </p:sp>
      <p:sp>
        <p:nvSpPr>
          <p:cNvPr id="80" name="Footer Tagline"/>
          <p:cNvSpPr/>
          <p:nvPr/>
        </p:nvSpPr>
        <p:spPr>
          <a:xfrm>
            <a:off x="457200" y="4650000"/>
            <a:ext cx="8229600" cy="30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Aptos" pitchFamily="34" charset="0"/>
              </a:rPr>
              <a:t>From kick-off to generating value in about 30 days, included in your one-time onboarding.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tech Logo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18872"/>
            <a:ext cx="2011680" cy="566928"/>
          </a:xfrm>
          <a:prstGeom prst="rect">
            <a:avLst/>
          </a:prstGeom>
        </p:spPr>
      </p:pic>
      <p:sp>
        <p:nvSpPr>
          <p:cNvPr id="3" name="Eyebrow"/>
          <p:cNvSpPr/>
          <p:nvPr/>
        </p:nvSpPr>
        <p:spPr>
          <a:xfrm>
            <a:off x="457200" y="20116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</a:rPr>
              <a:t>YOUR NEXT STEP</a:t>
            </a:r>
          </a:p>
        </p:txBody>
      </p:sp>
      <p:sp>
        <p:nvSpPr>
          <p:cNvPr id="4" name="Title"/>
          <p:cNvSpPr/>
          <p:nvPr/>
        </p:nvSpPr>
        <p:spPr>
          <a:xfrm>
            <a:off x="429768" y="600000"/>
            <a:ext cx="8284464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002240"/>
                </a:solidFill>
                <a:latin typeface="Georgia" pitchFamily="34" charset="0"/>
              </a:rPr>
              <a:t>Get Started Today</a:t>
            </a:r>
          </a:p>
        </p:txBody>
      </p:sp>
      <p:sp>
        <p:nvSpPr>
          <p:cNvPr id="5" name="Subhead"/>
          <p:cNvSpPr/>
          <p:nvPr/>
        </p:nvSpPr>
        <p:spPr>
          <a:xfrm>
            <a:off x="457200" y="1380000"/>
            <a:ext cx="8229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002240"/>
                </a:solidFill>
                <a:latin typeface="Aptos" pitchFamily="34" charset="0"/>
              </a:rPr>
              <a:t>Month-to-month pricing with a one-time $2,000 onboarding to get your team productive and generating value fast.</a:t>
            </a:r>
          </a:p>
        </p:txBody>
      </p:sp>
      <p:sp>
        <p:nvSpPr>
          <p:cNvPr id="10" name="What You Get Header"/>
          <p:cNvSpPr/>
          <p:nvPr/>
        </p:nvSpPr>
        <p:spPr>
          <a:xfrm>
            <a:off x="457200" y="2150000"/>
            <a:ext cx="45000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>
              <a:buNone/>
            </a:pPr>
            <a:r>
              <a:rPr lang="en-US" sz="1200" b="1" spc="200" dirty="0">
                <a:solidFill>
                  <a:srgbClr val="002240"/>
                </a:solidFill>
                <a:latin typeface="Aptos" pitchFamily="34" charset="0"/>
              </a:rPr>
              <a:t>WHAT YOU’LL GET</a:t>
            </a:r>
          </a:p>
        </p:txBody>
      </p:sp>
      <p:sp>
        <p:nvSpPr>
          <p:cNvPr id="11" name="Bullet 1 Marker"/>
          <p:cNvSpPr/>
          <p:nvPr/>
        </p:nvSpPr>
        <p:spPr>
          <a:xfrm>
            <a:off x="457200" y="2440000"/>
            <a:ext cx="120000" cy="120000"/>
          </a:xfrm>
          <a:prstGeom prst="ellipse">
            <a:avLst/>
          </a:prstGeom>
          <a:solidFill>
            <a:srgbClr val="22C55E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Bullet 1 Text"/>
          <p:cNvSpPr/>
          <p:nvPr/>
        </p:nvSpPr>
        <p:spPr>
          <a:xfrm>
            <a:off x="700000" y="2370000"/>
            <a:ext cx="42572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2240"/>
                </a:solidFill>
                <a:latin typeface="Aptos" pitchFamily="34" charset="0"/>
              </a:rPr>
              <a:t>All major AI models in one secure platform</a:t>
            </a:r>
          </a:p>
        </p:txBody>
      </p:sp>
      <p:sp>
        <p:nvSpPr>
          <p:cNvPr id="13" name="Bullet 2 Marker"/>
          <p:cNvSpPr/>
          <p:nvPr/>
        </p:nvSpPr>
        <p:spPr>
          <a:xfrm>
            <a:off x="457200" y="2840000"/>
            <a:ext cx="120000" cy="120000"/>
          </a:xfrm>
          <a:prstGeom prst="ellipse">
            <a:avLst/>
          </a:prstGeom>
          <a:solidFill>
            <a:srgbClr val="22C55E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Bullet 2 Text"/>
          <p:cNvSpPr/>
          <p:nvPr/>
        </p:nvSpPr>
        <p:spPr>
          <a:xfrm>
            <a:off x="700000" y="2770000"/>
            <a:ext cx="42572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2240"/>
                </a:solidFill>
                <a:latin typeface="Aptos" pitchFamily="34" charset="0"/>
              </a:rPr>
              <a:t>Guided onboarding &amp; team training</a:t>
            </a:r>
          </a:p>
        </p:txBody>
      </p:sp>
      <p:sp>
        <p:nvSpPr>
          <p:cNvPr id="15" name="Bullet 3 Marker"/>
          <p:cNvSpPr/>
          <p:nvPr/>
        </p:nvSpPr>
        <p:spPr>
          <a:xfrm>
            <a:off x="457200" y="3240000"/>
            <a:ext cx="120000" cy="120000"/>
          </a:xfrm>
          <a:prstGeom prst="ellipse">
            <a:avLst/>
          </a:prstGeom>
          <a:solidFill>
            <a:srgbClr val="22C55E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Bullet 3 Text"/>
          <p:cNvSpPr/>
          <p:nvPr/>
        </p:nvSpPr>
        <p:spPr>
          <a:xfrm>
            <a:off x="700000" y="3170000"/>
            <a:ext cx="42572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2240"/>
                </a:solidFill>
                <a:latin typeface="Aptos" pitchFamily="34" charset="0"/>
              </a:rPr>
              <a:t>Generating value in about 30 days</a:t>
            </a:r>
          </a:p>
        </p:txBody>
      </p:sp>
      <p:sp>
        <p:nvSpPr>
          <p:cNvPr id="17" name="Bullet 4 Marker"/>
          <p:cNvSpPr/>
          <p:nvPr/>
        </p:nvSpPr>
        <p:spPr>
          <a:xfrm>
            <a:off x="457200" y="3640000"/>
            <a:ext cx="120000" cy="120000"/>
          </a:xfrm>
          <a:prstGeom prst="ellipse">
            <a:avLst/>
          </a:prstGeom>
          <a:solidFill>
            <a:srgbClr val="22C55E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Bullet 4 Text"/>
          <p:cNvSpPr/>
          <p:nvPr/>
        </p:nvSpPr>
        <p:spPr>
          <a:xfrm>
            <a:off x="700000" y="3570000"/>
            <a:ext cx="4257200" cy="280000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2240"/>
                </a:solidFill>
                <a:latin typeface="Aptos" pitchFamily="34" charset="0"/>
              </a:rPr>
              <a:t>Month-to-month: no long-term contract</a:t>
            </a:r>
          </a:p>
        </p:txBody>
      </p:sp>
      <p:sp>
        <p:nvSpPr>
          <p:cNvPr id="20" name="CTA Card"/>
          <p:cNvSpPr/>
          <p:nvPr/>
        </p:nvSpPr>
        <p:spPr>
          <a:xfrm>
            <a:off x="5300000" y="2020000"/>
            <a:ext cx="3386464" cy="2000000"/>
          </a:xfrm>
          <a:prstGeom prst="roundRect">
            <a:avLst>
              <a:gd name="adj" fmla="val 8000"/>
            </a:avLst>
          </a:prstGeom>
          <a:solidFill>
            <a:srgbClr val="002240"/>
          </a:solidFill>
          <a:ln>
            <a:noFill/>
          </a:ln>
          <a:effectLst>
            <a:outerShdw blurRad="60000" dist="30000" dir="5400000" algn="t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CTA Headline"/>
          <p:cNvSpPr/>
          <p:nvPr/>
        </p:nvSpPr>
        <p:spPr>
          <a:xfrm>
            <a:off x="5500000" y="2200000"/>
            <a:ext cx="2986464" cy="35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1400" b="1" spc="200" dirty="0">
                <a:solidFill>
                  <a:srgbClr val="22C55E"/>
                </a:solidFill>
                <a:latin typeface="Aptos" pitchFamily="34" charset="0"/>
              </a:rPr>
              <a:t>LEARN MORE &amp; SIGN UP</a:t>
            </a:r>
          </a:p>
        </p:txBody>
      </p:sp>
      <p:sp>
        <p:nvSpPr>
          <p:cNvPr id="22" name="CTA Big Text"/>
          <p:cNvSpPr/>
          <p:nvPr/>
        </p:nvSpPr>
        <p:spPr>
          <a:xfrm>
            <a:off x="5500000" y="2620000"/>
            <a:ext cx="2986464" cy="50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</a:rPr>
              <a:t>Sign Up Today</a:t>
            </a:r>
          </a:p>
        </p:txBody>
      </p:sp>
      <p:sp>
        <p:nvSpPr>
          <p:cNvPr id="23" name="CTA URL"/>
          <p:cNvSpPr/>
          <p:nvPr/>
        </p:nvSpPr>
        <p:spPr>
          <a:xfrm>
            <a:off x="5500000" y="3200000"/>
            <a:ext cx="2986464" cy="32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1300" u="sng" dirty="0">
                <a:solidFill>
                  <a:srgbClr val="FFFFFF"/>
                </a:solidFill>
                <a:latin typeface="Aptos" pitchFamily="34" charset="0"/>
                <a:hlinkClick r:id="rId3"/>
              </a:rPr>
              <a:t>mytech.com/secure-ai/</a:t>
            </a:r>
          </a:p>
        </p:txBody>
      </p:sp>
      <p:sp>
        <p:nvSpPr>
          <p:cNvPr id="24" name="CTA Or"/>
          <p:cNvSpPr/>
          <p:nvPr/>
        </p:nvSpPr>
        <p:spPr>
          <a:xfrm>
            <a:off x="5500000" y="3580000"/>
            <a:ext cx="2986464" cy="28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BD5E0"/>
                </a:solidFill>
                <a:latin typeface="Aptos" pitchFamily="34" charset="0"/>
              </a:rPr>
              <a:t>or contact your </a:t>
            </a:r>
            <a:r>
              <a:rPr lang="en-US" sz="1100" i="1" dirty="0" err="1">
                <a:solidFill>
                  <a:srgbClr val="CBD5E0"/>
                </a:solidFill>
                <a:latin typeface="Aptos" pitchFamily="34" charset="0"/>
              </a:rPr>
              <a:t>Mytech</a:t>
            </a:r>
            <a:r>
              <a:rPr lang="en-US" sz="1100" i="1" dirty="0">
                <a:solidFill>
                  <a:srgbClr val="CBD5E0"/>
                </a:solidFill>
                <a:latin typeface="Aptos" pitchFamily="34" charset="0"/>
              </a:rPr>
              <a:t> representative</a:t>
            </a:r>
          </a:p>
        </p:txBody>
      </p:sp>
      <p:sp>
        <p:nvSpPr>
          <p:cNvPr id="30" name="Footer Tagline"/>
          <p:cNvSpPr/>
          <p:nvPr/>
        </p:nvSpPr>
        <p:spPr>
          <a:xfrm>
            <a:off x="457200" y="4500000"/>
            <a:ext cx="8229600" cy="35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002240"/>
                </a:solidFill>
                <a:latin typeface="Georgia" pitchFamily="34" charset="0"/>
              </a:rPr>
              <a:t>The best time to start is now. The second-best time is today.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18872"/>
            <a:ext cx="2011680" cy="56692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00527" y="3090672"/>
            <a:ext cx="1645920" cy="1645920"/>
          </a:xfrm>
          <a:prstGeom prst="ellipse">
            <a:avLst/>
          </a:prstGeom>
          <a:solidFill>
            <a:srgbClr val="1C3A60">
              <a:alpha val="70000"/>
            </a:srgbClr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91440" y="914400"/>
            <a:ext cx="822960" cy="822960"/>
          </a:xfrm>
          <a:prstGeom prst="ellipse">
            <a:avLst/>
          </a:prstGeom>
          <a:solidFill>
            <a:srgbClr val="1F8FE0">
              <a:alpha val="40000"/>
            </a:srgbClr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581912" y="1188720"/>
            <a:ext cx="73152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Questions?</a:t>
            </a:r>
            <a:endParaRPr lang="en-US" sz="6000" dirty="0"/>
          </a:p>
        </p:txBody>
      </p:sp>
      <p:sp>
        <p:nvSpPr>
          <p:cNvPr id="6" name="Text 3"/>
          <p:cNvSpPr/>
          <p:nvPr/>
        </p:nvSpPr>
        <p:spPr>
          <a:xfrm>
            <a:off x="1581912" y="2697480"/>
            <a:ext cx="5943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A8C4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is not the future. It's the present.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A8C4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Let’s make sure your organization doesn’t get left behind.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581912" y="411480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THANK YOU  ·  MYTECH PARTNERS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1581912" y="4462272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8FA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Visit us at mytech.com/secure-ai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18872"/>
            <a:ext cx="2011680" cy="5669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0116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OVERVIEW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29768" y="50292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22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Agenda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1170432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we'll cover today.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457200" y="1627632"/>
            <a:ext cx="3977640" cy="30632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57200" y="1627632"/>
            <a:ext cx="3977640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520440" y="1719072"/>
            <a:ext cx="777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4200" b="1" dirty="0">
                <a:solidFill>
                  <a:srgbClr val="D4E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6"/>
          <p:cNvSpPr/>
          <p:nvPr/>
        </p:nvSpPr>
        <p:spPr>
          <a:xfrm>
            <a:off x="658368" y="1847088"/>
            <a:ext cx="3108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2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itchFamily="34" charset="0"/>
                <a:ea typeface="Aptos" pitchFamily="34" charset="-122"/>
                <a:cs typeface="Aptos" pitchFamily="34" charset="-120"/>
              </a:rPr>
              <a:t>The AI Reality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7"/>
          <p:cNvSpPr/>
          <p:nvPr/>
        </p:nvSpPr>
        <p:spPr>
          <a:xfrm>
            <a:off x="658368" y="2340864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›  </a:t>
            </a:r>
            <a:r>
              <a:rPr lang="en-US" sz="14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Now? The urgency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658368" y="2615184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›  </a:t>
            </a:r>
            <a:r>
              <a:rPr lang="en-US" sz="14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 Critical Challenges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658368" y="2889504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›  </a:t>
            </a:r>
            <a:r>
              <a:rPr lang="en-US" sz="14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Is Secure AI?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58368" y="3163824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›  </a:t>
            </a:r>
            <a:r>
              <a:rPr lang="en-US" sz="14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Features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4800600" y="1627632"/>
            <a:ext cx="3977640" cy="30632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4800600" y="1627632"/>
            <a:ext cx="3977640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7863840" y="1719072"/>
            <a:ext cx="777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4200" b="1" dirty="0">
                <a:solidFill>
                  <a:srgbClr val="D4E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14"/>
          <p:cNvSpPr/>
          <p:nvPr/>
        </p:nvSpPr>
        <p:spPr>
          <a:xfrm>
            <a:off x="5001768" y="1847088"/>
            <a:ext cx="3108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2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itchFamily="34" charset="0"/>
                <a:ea typeface="Aptos" pitchFamily="34" charset="-122"/>
                <a:cs typeface="Aptos" pitchFamily="34" charset="-120"/>
              </a:rPr>
              <a:t>See It In Action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15"/>
          <p:cNvSpPr/>
          <p:nvPr/>
        </p:nvSpPr>
        <p:spPr>
          <a:xfrm>
            <a:off x="5001768" y="2340864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›  </a:t>
            </a:r>
            <a:r>
              <a:rPr lang="en-US" sz="14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Platform Walkthrough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5001768" y="2606284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›  </a:t>
            </a:r>
            <a:r>
              <a:rPr lang="en-US" sz="14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Q&amp;A + Next Steps</a:t>
            </a:r>
            <a:endParaRPr lang="en-US" sz="1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CF11C2-E436-6ACA-4F74-65DDBC96A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439" y="2776598"/>
            <a:ext cx="1584802" cy="23669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18872"/>
            <a:ext cx="2011680" cy="56692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347472" y="3200400"/>
            <a:ext cx="1645920" cy="1645920"/>
          </a:xfrm>
          <a:prstGeom prst="ellipse">
            <a:avLst/>
          </a:prstGeom>
          <a:solidFill>
            <a:srgbClr val="1C3A60">
              <a:alpha val="70000"/>
            </a:srgbClr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91440" y="914400"/>
            <a:ext cx="822960" cy="822960"/>
          </a:xfrm>
          <a:prstGeom prst="ellipse">
            <a:avLst/>
          </a:prstGeom>
          <a:solidFill>
            <a:srgbClr val="1F8FE0">
              <a:alpha val="40000"/>
            </a:srgbClr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581912" y="7772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NOW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1581912" y="1097280"/>
            <a:ext cx="6858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AI moment is already here.</a:t>
            </a:r>
            <a:endParaRPr lang="en-US" sz="3000" dirty="0"/>
          </a:p>
        </p:txBody>
      </p:sp>
      <p:sp>
        <p:nvSpPr>
          <p:cNvPr id="7" name="Shape 4"/>
          <p:cNvSpPr/>
          <p:nvPr/>
        </p:nvSpPr>
        <p:spPr>
          <a:xfrm>
            <a:off x="1581912" y="2314878"/>
            <a:ext cx="2286000" cy="2103120"/>
          </a:xfrm>
          <a:prstGeom prst="rect">
            <a:avLst/>
          </a:prstGeom>
          <a:solidFill>
            <a:srgbClr val="142138"/>
          </a:solidFill>
          <a:ln w="12700">
            <a:solidFill>
              <a:srgbClr val="1F8FE0"/>
            </a:solidFill>
            <a:prstDash val="solid"/>
          </a:ln>
          <a:effectLst>
            <a:outerShdw blurRad="101600" dist="381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1581912" y="2314878"/>
            <a:ext cx="2286000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719072" y="2452038"/>
            <a:ext cx="2011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F8F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75%</a:t>
            </a:r>
            <a:endParaRPr lang="en-US" sz="3800" dirty="0"/>
          </a:p>
        </p:txBody>
      </p:sp>
      <p:sp>
        <p:nvSpPr>
          <p:cNvPr id="10" name="Text 7"/>
          <p:cNvSpPr/>
          <p:nvPr/>
        </p:nvSpPr>
        <p:spPr>
          <a:xfrm>
            <a:off x="1719072" y="3229278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 knowledge workers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1719072" y="3521886"/>
            <a:ext cx="2011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AAF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already use AI at work — most without IT approval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4050792" y="2314878"/>
            <a:ext cx="2286000" cy="2103120"/>
          </a:xfrm>
          <a:prstGeom prst="rect">
            <a:avLst/>
          </a:prstGeom>
          <a:solidFill>
            <a:srgbClr val="142138"/>
          </a:solidFill>
          <a:ln w="12700">
            <a:solidFill>
              <a:srgbClr val="1F8FE0"/>
            </a:solidFill>
            <a:prstDash val="solid"/>
          </a:ln>
          <a:effectLst>
            <a:outerShdw blurRad="101600" dist="381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050792" y="2314878"/>
            <a:ext cx="2286000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187952" y="2452038"/>
            <a:ext cx="2011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F8F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4x</a:t>
            </a:r>
            <a:endParaRPr lang="en-US" sz="3800" dirty="0"/>
          </a:p>
        </p:txBody>
      </p:sp>
      <p:sp>
        <p:nvSpPr>
          <p:cNvPr id="15" name="Text 12"/>
          <p:cNvSpPr/>
          <p:nvPr/>
        </p:nvSpPr>
        <p:spPr>
          <a:xfrm>
            <a:off x="4187952" y="3229278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faster data exposure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4187952" y="3521886"/>
            <a:ext cx="2011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AAF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Sensitive data shared with public AI tools in seconds, not days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6519672" y="2314878"/>
            <a:ext cx="2286000" cy="2103120"/>
          </a:xfrm>
          <a:prstGeom prst="rect">
            <a:avLst/>
          </a:prstGeom>
          <a:solidFill>
            <a:srgbClr val="142138"/>
          </a:solidFill>
          <a:ln w="12700">
            <a:solidFill>
              <a:srgbClr val="1F8FE0"/>
            </a:solidFill>
            <a:prstDash val="solid"/>
          </a:ln>
          <a:effectLst>
            <a:outerShdw blurRad="101600" dist="381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6519672" y="2314878"/>
            <a:ext cx="2286000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6656832" y="2452038"/>
            <a:ext cx="2011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F8F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$2,400</a:t>
            </a:r>
            <a:endParaRPr lang="en-US" sz="3800" dirty="0"/>
          </a:p>
        </p:txBody>
      </p:sp>
      <p:sp>
        <p:nvSpPr>
          <p:cNvPr id="20" name="Text 17"/>
          <p:cNvSpPr/>
          <p:nvPr/>
        </p:nvSpPr>
        <p:spPr>
          <a:xfrm>
            <a:off x="6656832" y="3229278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avg annual waste per user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6656832" y="3521886"/>
            <a:ext cx="2011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AAF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from uncoordinated, overlapping AI subscriptions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14" y="173735"/>
            <a:ext cx="2390218" cy="6736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01168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AI REALITY IN MOST ORGANIZATIONS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29768" y="45720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022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 Critical Challenges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457200" y="969264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we see every day in organizations like yours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429768" y="1542287"/>
            <a:ext cx="2715768" cy="2734056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29768" y="1542287"/>
            <a:ext cx="2715768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12648" y="1706879"/>
            <a:ext cx="822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D4E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6"/>
          <p:cNvSpPr/>
          <p:nvPr/>
        </p:nvSpPr>
        <p:spPr>
          <a:xfrm>
            <a:off x="612648" y="2346959"/>
            <a:ext cx="2331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Shadow AI Tools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12648" y="3051047"/>
            <a:ext cx="2331720" cy="892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Employees are already using AI,  ChatGPT, Gemini, Copilot, without IT knowing. Company data is leaving the building every day.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3328416" y="1542287"/>
            <a:ext cx="2715768" cy="2734056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328416" y="1542287"/>
            <a:ext cx="2715768" cy="54864"/>
          </a:xfrm>
          <a:prstGeom prst="rect">
            <a:avLst/>
          </a:prstGeom>
          <a:solidFill>
            <a:srgbClr val="002240"/>
          </a:solidFill>
          <a:ln w="12700">
            <a:solidFill>
              <a:srgbClr val="0022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511296" y="1706879"/>
            <a:ext cx="822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D4E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11"/>
          <p:cNvSpPr/>
          <p:nvPr/>
        </p:nvSpPr>
        <p:spPr>
          <a:xfrm>
            <a:off x="3511296" y="2346959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Governance, Risk and Liability 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3511295" y="3060191"/>
            <a:ext cx="2352719" cy="883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visibility and no accountability. Therefore, no audit trail and no way to respond if a breach or compliance incident traces back to an AI tool.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6227064" y="1542287"/>
            <a:ext cx="2715768" cy="2734056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6227064" y="1542287"/>
            <a:ext cx="2715768" cy="54864"/>
          </a:xfrm>
          <a:prstGeom prst="rect">
            <a:avLst/>
          </a:prstGeom>
          <a:solidFill>
            <a:srgbClr val="ED7D31"/>
          </a:solidFill>
          <a:ln w="1270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409944" y="1706879"/>
            <a:ext cx="822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D4E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16"/>
          <p:cNvSpPr/>
          <p:nvPr/>
        </p:nvSpPr>
        <p:spPr>
          <a:xfrm>
            <a:off x="6409944" y="2346959"/>
            <a:ext cx="2331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 Sprawl &amp; Cost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6409944" y="3060191"/>
            <a:ext cx="2331720" cy="88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Every tool has different strengths, so employees use them all. ChatGPT + Copilot + Gemini + Claude + Perplexity… Subscriptions add up fast.</a:t>
            </a:r>
            <a:endParaRPr lang="en-US" sz="1050" dirty="0"/>
          </a:p>
        </p:txBody>
      </p:sp>
      <p:pic>
        <p:nvPicPr>
          <p:cNvPr id="100" name="Icon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24" y="1904678"/>
            <a:ext cx="310249" cy="310249"/>
          </a:xfrm>
          <a:prstGeom prst="rect">
            <a:avLst/>
          </a:prstGeom>
        </p:spPr>
      </p:pic>
      <p:pic>
        <p:nvPicPr>
          <p:cNvPr id="101" name="Icon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971" y="1878214"/>
            <a:ext cx="310249" cy="310249"/>
          </a:xfrm>
          <a:prstGeom prst="rect">
            <a:avLst/>
          </a:prstGeom>
        </p:spPr>
      </p:pic>
      <p:pic>
        <p:nvPicPr>
          <p:cNvPr id="102" name="Icon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904" y="1917514"/>
            <a:ext cx="310249" cy="3102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821" y="218676"/>
            <a:ext cx="2391193" cy="67388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9768" y="384048"/>
            <a:ext cx="292608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0" b="1" dirty="0">
                <a:solidFill>
                  <a:srgbClr val="17203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3000" dirty="0"/>
          </a:p>
        </p:txBody>
      </p:sp>
      <p:sp>
        <p:nvSpPr>
          <p:cNvPr id="4" name="Text 1"/>
          <p:cNvSpPr/>
          <p:nvPr/>
        </p:nvSpPr>
        <p:spPr>
          <a:xfrm>
            <a:off x="457200" y="126187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01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475488" y="1691640"/>
            <a:ext cx="64008" cy="2377440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85800" y="1867747"/>
            <a:ext cx="5486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</a:t>
            </a:r>
            <a:endParaRPr lang="en-US" sz="5200" dirty="0"/>
          </a:p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Secure AI?</a:t>
            </a:r>
            <a:endParaRPr lang="en-US" sz="5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835F75-B329-049D-7096-EE7020101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875" y="2347005"/>
            <a:ext cx="2699084" cy="26990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18872"/>
            <a:ext cx="2011680" cy="5669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0116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IS SECUREAI?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29768" y="45720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022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One Platform. Multiple AI Models.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429768" y="1389888"/>
            <a:ext cx="3977640" cy="325526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29768" y="1389888"/>
            <a:ext cx="3977640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58368" y="1536192"/>
            <a:ext cx="3520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22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One Platform,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0022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Multiple AI Models,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0022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Built-In Security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8368" y="2606040"/>
            <a:ext cx="3520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Secure AI gives you a single, secure workspace to access ALL major AI models: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658368" y="3246120"/>
            <a:ext cx="1097280" cy="329184"/>
          </a:xfrm>
          <a:prstGeom prst="roundRect">
            <a:avLst>
              <a:gd name="adj" fmla="val 13889"/>
            </a:avLst>
          </a:prstGeom>
          <a:solidFill>
            <a:srgbClr val="EEF5FB"/>
          </a:solidFill>
          <a:ln w="12700">
            <a:solidFill>
              <a:srgbClr val="E2EB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8368" y="324612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ChatGPT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1847088" y="3246120"/>
            <a:ext cx="1097280" cy="329184"/>
          </a:xfrm>
          <a:prstGeom prst="roundRect">
            <a:avLst>
              <a:gd name="adj" fmla="val 13889"/>
            </a:avLst>
          </a:prstGeom>
          <a:solidFill>
            <a:srgbClr val="EEF5FB"/>
          </a:solidFill>
          <a:ln w="12700">
            <a:solidFill>
              <a:srgbClr val="E2EB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847088" y="324612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Claude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3035808" y="3246120"/>
            <a:ext cx="1097280" cy="329184"/>
          </a:xfrm>
          <a:prstGeom prst="roundRect">
            <a:avLst>
              <a:gd name="adj" fmla="val 13889"/>
            </a:avLst>
          </a:prstGeom>
          <a:solidFill>
            <a:srgbClr val="EEF5FB"/>
          </a:solidFill>
          <a:ln w="12700">
            <a:solidFill>
              <a:srgbClr val="E2EB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035808" y="324612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Gemini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658368" y="3685032"/>
            <a:ext cx="1097280" cy="329184"/>
          </a:xfrm>
          <a:prstGeom prst="roundRect">
            <a:avLst>
              <a:gd name="adj" fmla="val 13889"/>
            </a:avLst>
          </a:prstGeom>
          <a:solidFill>
            <a:srgbClr val="EEF5FB"/>
          </a:solidFill>
          <a:ln w="12700">
            <a:solidFill>
              <a:srgbClr val="E2EB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58368" y="3685032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Grok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1847088" y="3685032"/>
            <a:ext cx="1097280" cy="329184"/>
          </a:xfrm>
          <a:prstGeom prst="roundRect">
            <a:avLst>
              <a:gd name="adj" fmla="val 13889"/>
            </a:avLst>
          </a:prstGeom>
          <a:solidFill>
            <a:srgbClr val="EEF5FB"/>
          </a:solidFill>
          <a:ln w="12700">
            <a:solidFill>
              <a:srgbClr val="E2EB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1847088" y="3685032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Perplexity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3035808" y="3685032"/>
            <a:ext cx="1097280" cy="329184"/>
          </a:xfrm>
          <a:prstGeom prst="roundRect">
            <a:avLst>
              <a:gd name="adj" fmla="val 13889"/>
            </a:avLst>
          </a:prstGeom>
          <a:solidFill>
            <a:srgbClr val="EEF5FB"/>
          </a:solidFill>
          <a:ln w="12700">
            <a:solidFill>
              <a:srgbClr val="E2EB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3035808" y="3685032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&amp; more</a:t>
            </a:r>
            <a:endParaRPr lang="en-US" sz="1000" dirty="0"/>
          </a:p>
        </p:txBody>
      </p:sp>
      <p:sp>
        <p:nvSpPr>
          <p:cNvPr id="22" name="Text 19"/>
          <p:cNvSpPr/>
          <p:nvPr/>
        </p:nvSpPr>
        <p:spPr>
          <a:xfrm>
            <a:off x="658368" y="4315968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i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Consumption-based pricing, not per-user.</a:t>
            </a:r>
            <a:endParaRPr lang="en-US" sz="1050" b="1" dirty="0"/>
          </a:p>
        </p:txBody>
      </p:sp>
      <p:sp>
        <p:nvSpPr>
          <p:cNvPr id="23" name="Shape 20"/>
          <p:cNvSpPr/>
          <p:nvPr/>
        </p:nvSpPr>
        <p:spPr>
          <a:xfrm>
            <a:off x="4663440" y="2183967"/>
            <a:ext cx="3977640" cy="14630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4663440" y="2183967"/>
            <a:ext cx="3977640" cy="54864"/>
          </a:xfrm>
          <a:prstGeom prst="rect">
            <a:avLst/>
          </a:prstGeom>
          <a:solidFill>
            <a:srgbClr val="002240"/>
          </a:solidFill>
          <a:ln w="12700">
            <a:solidFill>
              <a:srgbClr val="0022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4892040" y="2330271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This Matters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892040" y="2696031"/>
            <a:ext cx="3520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374151"/>
                </a:solidFill>
                <a:latin typeface="Aptos" pitchFamily="34" charset="0"/>
              </a:rPr>
              <a:t>Shadow AI is already happening in your organization.</a:t>
            </a:r>
          </a:p>
          <a:p>
            <a:endParaRPr lang="en-US" sz="1100" dirty="0">
              <a:solidFill>
                <a:srgbClr val="374151"/>
              </a:solidFill>
              <a:latin typeface="Aptos" pitchFamily="34" charset="0"/>
            </a:endParaRPr>
          </a:p>
          <a:p>
            <a:r>
              <a:rPr lang="en-US" sz="1100" dirty="0">
                <a:solidFill>
                  <a:srgbClr val="374151"/>
                </a:solidFill>
                <a:latin typeface="Aptos" pitchFamily="34" charset="0"/>
              </a:rPr>
              <a:t>Secure AI prevents data spillage, controls runaway costs, and keeps your team productive, all while giving IT visibility and governance.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18872"/>
            <a:ext cx="2011680" cy="5669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01168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SECUREAI — KEY FEATURES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29768" y="45720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22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Eight Ways to Deploy AI Confidently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29768" y="1060704"/>
            <a:ext cx="2011680" cy="173736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29768" y="1060704"/>
            <a:ext cx="2011680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66928" y="1453896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Multi-Model Chat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66928" y="185623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Access ChatGPT, Claude, Gemini, Grok &amp; more from one interface. Pick the right model for the task.</a:t>
            </a:r>
            <a:endParaRPr lang="en-US" sz="950" dirty="0"/>
          </a:p>
        </p:txBody>
      </p:sp>
      <p:sp>
        <p:nvSpPr>
          <p:cNvPr id="9" name="Shape 6"/>
          <p:cNvSpPr/>
          <p:nvPr/>
        </p:nvSpPr>
        <p:spPr>
          <a:xfrm>
            <a:off x="2606040" y="1060704"/>
            <a:ext cx="2011680" cy="173736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2606040" y="1060704"/>
            <a:ext cx="2011680" cy="54864"/>
          </a:xfrm>
          <a:prstGeom prst="rect">
            <a:avLst/>
          </a:prstGeom>
          <a:solidFill>
            <a:srgbClr val="002240"/>
          </a:solidFill>
          <a:ln w="12700">
            <a:solidFill>
              <a:srgbClr val="0022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2743200" y="1453896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Agents &amp; Workflows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2743200" y="185623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custom AI agents &amp; automate repetitive workflows — no coding required.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4782312" y="1060704"/>
            <a:ext cx="2011680" cy="173736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782312" y="1060704"/>
            <a:ext cx="2011680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919472" y="1453896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Community Templates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919472" y="185623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Save, share, and standardize workflows &amp; agents across your org for consistent AI outputs.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6958584" y="1060704"/>
            <a:ext cx="2011680" cy="173736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6958584" y="1060704"/>
            <a:ext cx="2011680" cy="54864"/>
          </a:xfrm>
          <a:prstGeom prst="rect">
            <a:avLst/>
          </a:prstGeom>
          <a:solidFill>
            <a:srgbClr val="ED7D31"/>
          </a:solidFill>
          <a:ln w="1270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7095744" y="1453896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 Search Integration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095744" y="185623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answers backed by real-time web data, accurate, current, and sourced.</a:t>
            </a:r>
            <a:endParaRPr lang="en-US" sz="950" dirty="0"/>
          </a:p>
        </p:txBody>
      </p:sp>
      <p:sp>
        <p:nvSpPr>
          <p:cNvPr id="21" name="Shape 18"/>
          <p:cNvSpPr/>
          <p:nvPr/>
        </p:nvSpPr>
        <p:spPr>
          <a:xfrm>
            <a:off x="429768" y="2980944"/>
            <a:ext cx="2011680" cy="173736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429768" y="2980944"/>
            <a:ext cx="2011680" cy="54864"/>
          </a:xfrm>
          <a:prstGeom prst="rect">
            <a:avLst/>
          </a:prstGeom>
          <a:solidFill>
            <a:srgbClr val="002240"/>
          </a:solidFill>
          <a:ln w="12700">
            <a:solidFill>
              <a:srgbClr val="0022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566928" y="3374136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Security Controls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566928" y="3653392"/>
            <a:ext cx="1737360" cy="946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model training on your data. Enterprise privacy.</a:t>
            </a:r>
            <a:endParaRPr lang="en-US" sz="950" dirty="0"/>
          </a:p>
        </p:txBody>
      </p:sp>
      <p:sp>
        <p:nvSpPr>
          <p:cNvPr id="25" name="Shape 22"/>
          <p:cNvSpPr/>
          <p:nvPr/>
        </p:nvSpPr>
        <p:spPr>
          <a:xfrm>
            <a:off x="2606040" y="2980944"/>
            <a:ext cx="2011680" cy="173736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2606040" y="2980944"/>
            <a:ext cx="2011680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2743200" y="3374136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Usage Analytics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2743200" y="377647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Admins see who's using AI, how often, and which tools, full visibility.</a:t>
            </a:r>
            <a:endParaRPr lang="en-US" sz="950" dirty="0"/>
          </a:p>
        </p:txBody>
      </p:sp>
      <p:sp>
        <p:nvSpPr>
          <p:cNvPr id="29" name="Shape 26"/>
          <p:cNvSpPr/>
          <p:nvPr/>
        </p:nvSpPr>
        <p:spPr>
          <a:xfrm>
            <a:off x="4782312" y="2980944"/>
            <a:ext cx="2011680" cy="173736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7"/>
          <p:cNvSpPr/>
          <p:nvPr/>
        </p:nvSpPr>
        <p:spPr>
          <a:xfrm>
            <a:off x="4782312" y="2980944"/>
            <a:ext cx="2011680" cy="54864"/>
          </a:xfrm>
          <a:prstGeom prst="rect">
            <a:avLst/>
          </a:prstGeom>
          <a:solidFill>
            <a:srgbClr val="002240"/>
          </a:solidFill>
          <a:ln w="12700">
            <a:solidFill>
              <a:srgbClr val="0022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/>
          <p:nvPr/>
        </p:nvSpPr>
        <p:spPr>
          <a:xfrm>
            <a:off x="4919472" y="3374136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Portal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4919472" y="377647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videos that cover all major features and highlight various use-cases.</a:t>
            </a:r>
            <a:endParaRPr lang="en-US" sz="950" dirty="0"/>
          </a:p>
        </p:txBody>
      </p:sp>
      <p:sp>
        <p:nvSpPr>
          <p:cNvPr id="33" name="Shape 30"/>
          <p:cNvSpPr/>
          <p:nvPr/>
        </p:nvSpPr>
        <p:spPr>
          <a:xfrm>
            <a:off x="6958584" y="2980944"/>
            <a:ext cx="2011680" cy="173736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" name="Shape 31"/>
          <p:cNvSpPr/>
          <p:nvPr/>
        </p:nvSpPr>
        <p:spPr>
          <a:xfrm>
            <a:off x="6958584" y="2980944"/>
            <a:ext cx="2011680" cy="54864"/>
          </a:xfrm>
          <a:prstGeom prst="rect">
            <a:avLst/>
          </a:prstGeom>
          <a:solidFill>
            <a:srgbClr val="ED7D31"/>
          </a:solidFill>
          <a:ln w="1270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2"/>
          <p:cNvSpPr/>
          <p:nvPr/>
        </p:nvSpPr>
        <p:spPr>
          <a:xfrm>
            <a:off x="7095744" y="3374136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Integrations</a:t>
            </a:r>
            <a:endParaRPr lang="en-US" sz="1050" dirty="0"/>
          </a:p>
        </p:txBody>
      </p:sp>
      <p:sp>
        <p:nvSpPr>
          <p:cNvPr id="36" name="Text 33"/>
          <p:cNvSpPr/>
          <p:nvPr/>
        </p:nvSpPr>
        <p:spPr>
          <a:xfrm>
            <a:off x="7095744" y="377647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Connects to the tools your team already uses, Microsoft 365, Google Workspace, and more.</a:t>
            </a:r>
            <a:endParaRPr lang="en-US" sz="950" dirty="0"/>
          </a:p>
        </p:txBody>
      </p:sp>
      <p:pic>
        <p:nvPicPr>
          <p:cNvPr id="100" name="Icon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1190500"/>
            <a:ext cx="228600" cy="228600"/>
          </a:xfrm>
          <a:prstGeom prst="rect">
            <a:avLst/>
          </a:prstGeom>
        </p:spPr>
      </p:pic>
      <p:pic>
        <p:nvPicPr>
          <p:cNvPr id="101" name="Icon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190500"/>
            <a:ext cx="228600" cy="228600"/>
          </a:xfrm>
          <a:prstGeom prst="rect">
            <a:avLst/>
          </a:prstGeom>
        </p:spPr>
      </p:pic>
      <p:pic>
        <p:nvPicPr>
          <p:cNvPr id="102" name="Icon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472" y="1190500"/>
            <a:ext cx="228600" cy="228600"/>
          </a:xfrm>
          <a:prstGeom prst="rect">
            <a:avLst/>
          </a:prstGeom>
        </p:spPr>
      </p:pic>
      <p:pic>
        <p:nvPicPr>
          <p:cNvPr id="103" name="Icon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744" y="1190500"/>
            <a:ext cx="228600" cy="228600"/>
          </a:xfrm>
          <a:prstGeom prst="rect">
            <a:avLst/>
          </a:prstGeom>
        </p:spPr>
      </p:pic>
      <p:pic>
        <p:nvPicPr>
          <p:cNvPr id="104" name="Icon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928" y="3086464"/>
            <a:ext cx="228600" cy="228600"/>
          </a:xfrm>
          <a:prstGeom prst="rect">
            <a:avLst/>
          </a:prstGeom>
        </p:spPr>
      </p:pic>
      <p:pic>
        <p:nvPicPr>
          <p:cNvPr id="105" name="Icon 1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3086464"/>
            <a:ext cx="228600" cy="228600"/>
          </a:xfrm>
          <a:prstGeom prst="rect">
            <a:avLst/>
          </a:prstGeom>
        </p:spPr>
      </p:pic>
      <p:pic>
        <p:nvPicPr>
          <p:cNvPr id="106" name="Icon 1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472" y="3086464"/>
            <a:ext cx="228600" cy="228600"/>
          </a:xfrm>
          <a:prstGeom prst="rect">
            <a:avLst/>
          </a:prstGeom>
        </p:spPr>
      </p:pic>
      <p:pic>
        <p:nvPicPr>
          <p:cNvPr id="107" name="Icon 1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5744" y="3086464"/>
            <a:ext cx="2286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18872"/>
            <a:ext cx="2011680" cy="5669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9768" y="384048"/>
            <a:ext cx="292608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0" b="1" dirty="0">
                <a:solidFill>
                  <a:srgbClr val="17203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3000" dirty="0"/>
          </a:p>
        </p:txBody>
      </p:sp>
      <p:sp>
        <p:nvSpPr>
          <p:cNvPr id="4" name="Text 1"/>
          <p:cNvSpPr/>
          <p:nvPr/>
        </p:nvSpPr>
        <p:spPr>
          <a:xfrm>
            <a:off x="457200" y="126187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02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475488" y="1691640"/>
            <a:ext cx="64008" cy="2377440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85800" y="1691640"/>
            <a:ext cx="5486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Secure AI</a:t>
            </a:r>
            <a:endParaRPr lang="en-US" sz="5200" dirty="0"/>
          </a:p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Action</a:t>
            </a:r>
            <a:endParaRPr lang="en-US" sz="5200" dirty="0"/>
          </a:p>
        </p:txBody>
      </p:sp>
      <p:sp>
        <p:nvSpPr>
          <p:cNvPr id="7" name="Text 4"/>
          <p:cNvSpPr/>
          <p:nvPr/>
        </p:nvSpPr>
        <p:spPr>
          <a:xfrm>
            <a:off x="685800" y="361188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8FA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Platform Walkthrough</a:t>
            </a:r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BC18CE-D5EB-C2C7-050A-51E9D2E5D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096" y="1462639"/>
            <a:ext cx="4242816" cy="3977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18872"/>
            <a:ext cx="2011680" cy="5669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0116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1F8F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PLATFORM WALKTHROUGH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29768" y="594360"/>
            <a:ext cx="6217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022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SecureAI in Action</a:t>
            </a:r>
            <a:endParaRPr lang="en-US" sz="3400" dirty="0"/>
          </a:p>
        </p:txBody>
      </p:sp>
      <p:sp>
        <p:nvSpPr>
          <p:cNvPr id="6" name="Shape 3"/>
          <p:cNvSpPr/>
          <p:nvPr/>
        </p:nvSpPr>
        <p:spPr>
          <a:xfrm>
            <a:off x="429768" y="1481328"/>
            <a:ext cx="8284464" cy="1024128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29768" y="1481328"/>
            <a:ext cx="8284464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21792" y="1554480"/>
            <a:ext cx="640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D4E6F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1417320" y="1554480"/>
            <a:ext cx="5486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Platform Navigation &amp; Multi-Model Chat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1417320" y="1938528"/>
            <a:ext cx="70408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Tour the interface, switch between models (e.g. ChatGPT, Claude etc.) and compare responses.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29768" y="2624328"/>
            <a:ext cx="8284464" cy="1024128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29768" y="2624328"/>
            <a:ext cx="8284464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21792" y="2697480"/>
            <a:ext cx="640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D4E6F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3600" dirty="0"/>
          </a:p>
        </p:txBody>
      </p:sp>
      <p:sp>
        <p:nvSpPr>
          <p:cNvPr id="16" name="Text 13"/>
          <p:cNvSpPr/>
          <p:nvPr/>
        </p:nvSpPr>
        <p:spPr>
          <a:xfrm>
            <a:off x="1417320" y="2697480"/>
            <a:ext cx="5486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Tools &amp; Integrations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1417320" y="3081528"/>
            <a:ext cx="70408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Browse a variety of tools and integrations built into the platform e.g. MS365, Google, etc.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429768" y="3767328"/>
            <a:ext cx="8284464" cy="1024128"/>
          </a:xfrm>
          <a:prstGeom prst="rect">
            <a:avLst/>
          </a:prstGeom>
          <a:solidFill>
            <a:srgbClr val="F8FAFC"/>
          </a:solidFill>
          <a:ln w="12700">
            <a:solidFill>
              <a:srgbClr val="E2EBF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429768" y="3767328"/>
            <a:ext cx="8284464" cy="54864"/>
          </a:xfrm>
          <a:prstGeom prst="rect">
            <a:avLst/>
          </a:prstGeom>
          <a:solidFill>
            <a:srgbClr val="1F8FE0"/>
          </a:solidFill>
          <a:ln w="12700">
            <a:solidFill>
              <a:srgbClr val="1F8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21792" y="3840480"/>
            <a:ext cx="640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D4E6F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3600" dirty="0"/>
          </a:p>
        </p:txBody>
      </p:sp>
      <p:sp>
        <p:nvSpPr>
          <p:cNvPr id="23" name="Text 20"/>
          <p:cNvSpPr/>
          <p:nvPr/>
        </p:nvSpPr>
        <p:spPr>
          <a:xfrm>
            <a:off x="1417320" y="3840480"/>
            <a:ext cx="5486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rgbClr val="00224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Workshop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1417320" y="4224528"/>
            <a:ext cx="70408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Browse pre-built templates, build a simple AI workflow or an agent, no code required.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73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30DF564-85F9-4587-B034-AC59CCFD063B}">
  <we:reference id="f5f369e5-aa35-49d7-ad7b-638152ddb008" version="1.0.0.1" store="EXCatalog" storeType="EXCatalog"/>
  <we:alternateReferences>
    <we:reference id="WA200010001" version="1.0.0.1" store="en-US" storeType="OMEX"/>
  </we:alternateReferences>
  <we:properties>
    <we:property name="claude.fileId" value="&quot;f8245a44-08e9-467c-9875-46e3c7a127ff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71C8B13CD3D4EB563380DCB641937" ma:contentTypeVersion="21" ma:contentTypeDescription="Create a new document." ma:contentTypeScope="" ma:versionID="bd16b6f5ebe9a02a78580cd41f98ab13">
  <xsd:schema xmlns:xsd="http://www.w3.org/2001/XMLSchema" xmlns:xs="http://www.w3.org/2001/XMLSchema" xmlns:p="http://schemas.microsoft.com/office/2006/metadata/properties" xmlns:ns2="c7437372-b935-4d67-b67f-c55d23d11617" xmlns:ns3="97198826-2e53-4998-ab0d-1836514a85c1" targetNamespace="http://schemas.microsoft.com/office/2006/metadata/properties" ma:root="true" ma:fieldsID="2454f9de09fd68ebe10a10b5264170ef" ns2:_="" ns3:_="">
    <xsd:import namespace="c7437372-b935-4d67-b67f-c55d23d11617"/>
    <xsd:import namespace="97198826-2e53-4998-ab0d-1836514a8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unnel_x0020_Stage" minOccurs="0"/>
                <xsd:element ref="ns2:Author0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37372-b935-4d67-b67f-c55d23d11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unnel_x0020_Stage" ma:index="10" nillable="true" ma:displayName="Funnel Stage" ma:description="Identify which stage of the marketing funnel this content targets." ma:format="Dropdown" ma:internalName="Funnel_x0020_Stage">
      <xsd:simpleType>
        <xsd:restriction base="dms:Choice">
          <xsd:enumeration value="Awareness"/>
          <xsd:enumeration value="Consideration"/>
          <xsd:enumeration value="Decision"/>
        </xsd:restriction>
      </xsd:simpleType>
    </xsd:element>
    <xsd:element name="Author0" ma:index="11" nillable="true" ma:displayName="Author" ma:description="Original Author" ma:format="Dropdown" ma:internalName="Author0">
      <xsd:simpleType>
        <xsd:restriction base="dms:Choice">
          <xsd:enumeration value="Nathan Austin"/>
          <xsd:enumeration value="Stephanie Kingslien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format="Dropdown" ma:internalName="Sign_x002d_off_x0020_status">
      <xsd:simpleType>
        <xsd:restriction base="dms:Choice">
          <xsd:enumeration value="Reviewed w/notes"/>
          <xsd:enumeration value="Approved"/>
          <xsd:enumeration value="Approved w/notes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dbf2827-7631-4ff4-bebd-3da270e88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98826-2e53-4998-ab0d-1836514a8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ff885ed-9906-4a1e-9f74-b51bdeaf7f64}" ma:internalName="TaxCatchAll" ma:showField="CatchAllData" ma:web="97198826-2e53-4998-ab0d-1836514a8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437372-b935-4d67-b67f-c55d23d11617">
      <Terms xmlns="http://schemas.microsoft.com/office/infopath/2007/PartnerControls"/>
    </lcf76f155ced4ddcb4097134ff3c332f>
    <Funnel_x0020_Stage xmlns="c7437372-b935-4d67-b67f-c55d23d11617" xsi:nil="true"/>
    <TaxCatchAll xmlns="97198826-2e53-4998-ab0d-1836514a85c1" xsi:nil="true"/>
    <_Flow_SignoffStatus xmlns="c7437372-b935-4d67-b67f-c55d23d11617" xsi:nil="true"/>
    <Author0 xmlns="c7437372-b935-4d67-b67f-c55d23d11617" xsi:nil="true"/>
  </documentManagement>
</p:properties>
</file>

<file path=customXml/itemProps1.xml><?xml version="1.0" encoding="utf-8"?>
<ds:datastoreItem xmlns:ds="http://schemas.openxmlformats.org/officeDocument/2006/customXml" ds:itemID="{57B492AF-0118-4F9B-B414-1FFFEAF38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37372-b935-4d67-b67f-c55d23d11617"/>
    <ds:schemaRef ds:uri="97198826-2e53-4998-ab0d-1836514a8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C505B9-523F-422D-8315-D66D1B7D89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E20375-E0C5-47BE-B03F-F8BF045CA967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c7437372-b935-4d67-b67f-c55d23d1161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7198826-2e53-4998-ab0d-1836514a85c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784</Words>
  <Application>Microsoft Office PowerPoint</Application>
  <PresentationFormat>On-screen Show (16:9)</PresentationFormat>
  <Paragraphs>146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SecureAI Platform — Webinar</dc:title>
  <dc:subject>PptxGenJS Presentation</dc:subject>
  <dc:creator>PptxGenJS</dc:creator>
  <cp:lastModifiedBy>Nathan Austin</cp:lastModifiedBy>
  <cp:revision>5</cp:revision>
  <dcterms:created xsi:type="dcterms:W3CDTF">2026-05-06T16:21:52Z</dcterms:created>
  <dcterms:modified xsi:type="dcterms:W3CDTF">2026-05-07T19:08:06Z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0x010100DE271C8B13CD3D4EB563380DCB641937</vt:lpwstr>
  </property>
  <property fmtid="{D5CDD505-2E9C-101B-9397-08002B2CF9AE}" pid="3" name="MediaServiceImageTags">
    <vt:lpwstr/>
  </property>
</Properties>
</file>